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40"/>
  </p:notesMasterIdLst>
  <p:sldIdLst>
    <p:sldId id="267" r:id="rId2"/>
    <p:sldId id="258" r:id="rId3"/>
    <p:sldId id="283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15" r:id="rId16"/>
    <p:sldId id="309" r:id="rId17"/>
    <p:sldId id="310" r:id="rId18"/>
    <p:sldId id="311" r:id="rId19"/>
    <p:sldId id="312" r:id="rId20"/>
    <p:sldId id="316" r:id="rId21"/>
    <p:sldId id="313" r:id="rId22"/>
    <p:sldId id="314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287" r:id="rId33"/>
    <p:sldId id="275" r:id="rId34"/>
    <p:sldId id="277" r:id="rId35"/>
    <p:sldId id="278" r:id="rId36"/>
    <p:sldId id="279" r:id="rId37"/>
    <p:sldId id="281" r:id="rId38"/>
    <p:sldId id="280" r:id="rId39"/>
  </p:sldIdLst>
  <p:sldSz cx="9144000" cy="5143500" type="screen16x9"/>
  <p:notesSz cx="6858000" cy="9144000"/>
  <p:embeddedFontLst>
    <p:embeddedFont>
      <p:font typeface="Agfa Rotis Sans Serif" panose="020B0604020202020204"/>
      <p:regular r:id="rId41"/>
      <p:bold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Wingdings 3" panose="05040102010807070707" pitchFamily="18" charset="2"/>
      <p:regular r:id="rId48"/>
    </p:embeddedFont>
  </p:embeddedFontLst>
  <p:custDataLst>
    <p:tags r:id="rId49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66" autoAdjust="0"/>
    <p:restoredTop sz="94660" autoAdjust="0"/>
  </p:normalViewPr>
  <p:slideViewPr>
    <p:cSldViewPr>
      <p:cViewPr varScale="1">
        <p:scale>
          <a:sx n="132" d="100"/>
          <a:sy n="132" d="100"/>
        </p:scale>
        <p:origin x="150" y="3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EFD11-ECDA-4864-A090-F600619C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F665E8-61D8-4E1C-90ED-A75D9CA6BA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Ergebnis: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für jede Zelle sind die Zeitstempel mit den korrespondierenden Zellzuständen {0, 1} ermittelt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in einer externen Datenbank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 Datenbankeintrag mit Aufbau: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Zellenname 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Zeitstempel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Zellenzustand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5033AA-7B1B-45FE-BF76-DE162B8E5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A66F8F-B7F9-440B-BEA4-790829E940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B6408-24C7-4B90-8DC8-C6E8E7BA3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33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70E62-D217-4948-8B07-AECA30DF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Server-Client-Struktur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7DF98F-F41E-46B3-9F92-48FC2CCE7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27660-C662-441E-91DA-AFFC87D4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8EF39E-7095-4F91-9473-057F22482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A35B14-74EE-48E7-A307-9EE78C1C5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4920"/>
            <a:ext cx="5276538" cy="29680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4347E6E-5153-4F4F-A37C-519608525FF2}"/>
              </a:ext>
            </a:extLst>
          </p:cNvPr>
          <p:cNvSpPr txBox="1"/>
          <p:nvPr/>
        </p:nvSpPr>
        <p:spPr>
          <a:xfrm>
            <a:off x="107504" y="3989303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5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Informationsfluss binäres Modell </a:t>
            </a:r>
          </a:p>
        </p:txBody>
      </p:sp>
    </p:spTree>
    <p:extLst>
      <p:ext uri="{BB962C8B-B14F-4D97-AF65-F5344CB8AC3E}">
        <p14:creationId xmlns:p14="http://schemas.microsoft.com/office/powerpoint/2010/main" val="180251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A2C54-0B76-4D6F-8DCE-E54EBF55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53BCE2-CB6C-4A1C-B497-29E7E2512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Funktion </a:t>
            </a:r>
            <a:r>
              <a:rPr lang="de-DE" i="1" dirty="0"/>
              <a:t>s(t) </a:t>
            </a:r>
            <a:r>
              <a:rPr lang="de-DE" dirty="0"/>
              <a:t>soll durch eine Wahrscheinlichkeitsfunkton </a:t>
            </a:r>
            <a:r>
              <a:rPr lang="de-DE" i="1" dirty="0"/>
              <a:t>p(t) </a:t>
            </a:r>
            <a:r>
              <a:rPr lang="de-DE" dirty="0"/>
              <a:t>approximiert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Frequenzspektrum muss ermittelt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inkrementelle Fouriertransformation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D1320-551F-48D4-8FE7-D1D5FFBA1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08054-9E98-4717-AB3D-8055149AB6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FBF370-3014-4F42-9A73-B85278DB0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6D484D-6574-47A4-9C3A-4B32789E6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5" y="1020220"/>
            <a:ext cx="4069655" cy="19860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052118-E0B1-452E-A3B5-3FB2CCBE223C}"/>
              </a:ext>
            </a:extLst>
          </p:cNvPr>
          <p:cNvSpPr txBox="1"/>
          <p:nvPr/>
        </p:nvSpPr>
        <p:spPr>
          <a:xfrm>
            <a:off x="4843661" y="3006267"/>
            <a:ext cx="42996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Ablauf inkrementelle Fouriertransformation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42136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12E41-EF2E-43B7-8BDD-F7D284D2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7C4B5A-CDD7-4BC0-8113-2E0190B9A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Einfluss eines periodischen Prozesses auf den Zellzustand </a:t>
            </a:r>
            <a:r>
              <a:rPr lang="de-DE" i="1" dirty="0"/>
              <a:t>s(t)</a:t>
            </a:r>
            <a:r>
              <a:rPr lang="de-DE" dirty="0"/>
              <a:t> wird bestimmt durch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Periodendauer </a:t>
            </a:r>
            <a:r>
              <a:rPr lang="de-DE" i="1" dirty="0"/>
              <a:t>T</a:t>
            </a:r>
            <a:r>
              <a:rPr lang="de-DE" dirty="0"/>
              <a:t> von einer Woche wird festgelegt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Mittelung von Werten innerhalb korrespondierender Zeitintervalle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7E3760-20F3-46E0-8761-4AED8564E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82495-B456-429D-8C65-073796587E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8F62C95-75AC-4DD6-9D4E-C6EFA7F9C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A91275-B661-4DCB-8B90-808936D16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24" y="1796776"/>
            <a:ext cx="1409822" cy="30482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718354-3409-4F30-848A-6496D850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86" y="888915"/>
            <a:ext cx="1387032" cy="18728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A7ADCE5-9529-4FC1-80F8-8F1BD35C7644}"/>
              </a:ext>
            </a:extLst>
          </p:cNvPr>
          <p:cNvSpPr txBox="1"/>
          <p:nvPr/>
        </p:nvSpPr>
        <p:spPr>
          <a:xfrm>
            <a:off x="5868144" y="2644884"/>
            <a:ext cx="3275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Mittelung der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Fourierkoeffizienten</a:t>
            </a:r>
            <a:endParaRPr lang="de-DE" sz="16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3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D92B6-A1B0-4803-87D6-CCA2EC05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D497C0-927F-4076-BC45-710AFF4EF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Anzahl periodischer Prozesse bestimmt die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zukünftige Wahrscheinlichkeitswerte </a:t>
            </a:r>
            <a:r>
              <a:rPr lang="de-DE" i="1" dirty="0"/>
              <a:t>p(t) </a:t>
            </a:r>
            <a:r>
              <a:rPr lang="de-DE" dirty="0"/>
              <a:t>der Zelle können berechnet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Prädiktionen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3885D1-7538-43C9-AC79-1B2187D89D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02E660-8917-4E7D-8FC4-689B70C5B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345833-FDE7-43DC-8912-59FB8CD83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DDB79FA-69BB-4D88-B01B-82EBD6E6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707654"/>
            <a:ext cx="3810330" cy="70872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231032B-ACEB-4F04-A3A4-EB2DA50FD6F2}"/>
              </a:ext>
            </a:extLst>
          </p:cNvPr>
          <p:cNvSpPr txBox="1"/>
          <p:nvPr/>
        </p:nvSpPr>
        <p:spPr>
          <a:xfrm>
            <a:off x="5220072" y="2434738"/>
            <a:ext cx="3810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Wahrscheinlichkeitsfunktion eines Zellzustandes</a:t>
            </a:r>
          </a:p>
        </p:txBody>
      </p:sp>
    </p:spTree>
    <p:extLst>
      <p:ext uri="{BB962C8B-B14F-4D97-AF65-F5344CB8AC3E}">
        <p14:creationId xmlns:p14="http://schemas.microsoft.com/office/powerpoint/2010/main" val="370512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71F5C-38F1-4A08-9272-BC896093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27D28-061E-42B3-986C-D7A8371A6D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vor Modellberechnung in Trainingsdatensatz und Testdatensatz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Optimale Modellordnung </a:t>
            </a:r>
            <a:r>
              <a:rPr lang="de-DE" dirty="0" err="1"/>
              <a:t>l</a:t>
            </a:r>
            <a:r>
              <a:rPr lang="de-DE" baseline="-25000" dirty="0" err="1"/>
              <a:t>opt</a:t>
            </a:r>
            <a:r>
              <a:rPr lang="de-DE" dirty="0"/>
              <a:t> definiert durch minimalen Testfehler </a:t>
            </a:r>
            <a:r>
              <a:rPr lang="el-GR" dirty="0"/>
              <a:t>ε</a:t>
            </a:r>
            <a:r>
              <a:rPr lang="de-DE" baseline="-25000" dirty="0"/>
              <a:t>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0ECE2A-FD14-40FE-A463-EDB75E1600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50DA5-9DBB-414D-9D97-DCC63E2B14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BD692B5-2A30-4370-84B2-57673BBABB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9FB137-B0B4-454E-8C22-E7599230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598497"/>
            <a:ext cx="2952328" cy="60615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6A37586-CF2F-4ADF-A0BE-A26E1024996F}"/>
              </a:ext>
            </a:extLst>
          </p:cNvPr>
          <p:cNvSpPr txBox="1"/>
          <p:nvPr/>
        </p:nvSpPr>
        <p:spPr>
          <a:xfrm>
            <a:off x="590351" y="3146912"/>
            <a:ext cx="4604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Ermittlung des Prädiktionsfehlers des binären Modells </a:t>
            </a:r>
          </a:p>
        </p:txBody>
      </p:sp>
    </p:spTree>
    <p:extLst>
      <p:ext uri="{BB962C8B-B14F-4D97-AF65-F5344CB8AC3E}">
        <p14:creationId xmlns:p14="http://schemas.microsoft.com/office/powerpoint/2010/main" val="3400843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A0E7E-1057-4D21-A513-72D9F243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2D626E-E9F2-41C8-AE83-B8E6B78830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gleicht größtenteils Vorgehen des binären 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binär: befindet sich eine Person in der Zelle?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i="1" dirty="0"/>
              <a:t>s(t)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quantitativ: wie häufig befinden sich Personen in der Zelle?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l-GR" i="1" dirty="0">
                <a:sym typeface="Wingdings" panose="05000000000000000000" pitchFamily="2" charset="2"/>
              </a:rPr>
              <a:t>λ</a:t>
            </a:r>
            <a:r>
              <a:rPr lang="de-DE" i="1" dirty="0">
                <a:sym typeface="Wingdings" panose="05000000000000000000" pitchFamily="2" charset="2"/>
              </a:rPr>
              <a:t>(t)</a:t>
            </a:r>
            <a:endParaRPr lang="de-DE" i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58C8B1-9B59-4F26-AFF1-046C88FFA9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A74802-59DC-42A9-8A1E-59297614FA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8BDB6C-249B-4533-88AE-2A97AEDAC0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71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8962D-65EA-47D2-81E1-D4667FCD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B89741-0A13-463A-99E1-15F510A328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73800A-CF01-461F-8745-EE6A8BA76D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5DAB2F-260D-4A8C-82ED-F6B9A9651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C0F163-6337-465F-AFAE-AC19EC39D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" y="1079688"/>
            <a:ext cx="4327116" cy="27676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982FF49-4F1D-46BA-96A3-B12819CE3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28" y="987574"/>
            <a:ext cx="4465087" cy="285978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9797E7A-E7C4-40C6-933E-22CC0BCC8AE7}"/>
              </a:ext>
            </a:extLst>
          </p:cNvPr>
          <p:cNvSpPr txBox="1"/>
          <p:nvPr/>
        </p:nvSpPr>
        <p:spPr>
          <a:xfrm>
            <a:off x="254512" y="3791898"/>
            <a:ext cx="3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6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Personenraten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ein Intervall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29E54A-9CED-416E-BCA5-FA2B7F56F49C}"/>
              </a:ext>
            </a:extLst>
          </p:cNvPr>
          <p:cNvSpPr txBox="1"/>
          <p:nvPr/>
        </p:nvSpPr>
        <p:spPr>
          <a:xfrm>
            <a:off x="4932268" y="3791898"/>
            <a:ext cx="4110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7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Aufsummierte Personenraten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i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einen Tag</a:t>
            </a:r>
          </a:p>
        </p:txBody>
      </p:sp>
    </p:spTree>
    <p:extLst>
      <p:ext uri="{BB962C8B-B14F-4D97-AF65-F5344CB8AC3E}">
        <p14:creationId xmlns:p14="http://schemas.microsoft.com/office/powerpoint/2010/main" val="1473622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715B4-02BD-4076-89DE-796F3EB3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Server-Client-Struktur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F6B4C3-51B5-4BBF-972E-5DBED555B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D2EDC8-5165-4321-81F0-806337140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33528D-BD8A-4D7A-A038-FEE54F323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E8C6FB-F445-40AE-8BD7-A8A717597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74"/>
            <a:ext cx="5958151" cy="335146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A0B4A6D-36E2-4EFE-8196-02CE41751509}"/>
              </a:ext>
            </a:extLst>
          </p:cNvPr>
          <p:cNvSpPr txBox="1"/>
          <p:nvPr/>
        </p:nvSpPr>
        <p:spPr>
          <a:xfrm>
            <a:off x="169868" y="4327962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Informationsfluss quantitatives Modell </a:t>
            </a:r>
          </a:p>
        </p:txBody>
      </p:sp>
    </p:spTree>
    <p:extLst>
      <p:ext uri="{BB962C8B-B14F-4D97-AF65-F5344CB8AC3E}">
        <p14:creationId xmlns:p14="http://schemas.microsoft.com/office/powerpoint/2010/main" val="240622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D74E9-EF77-4357-ACF6-D283F717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9472D1-7DB7-49BA-BCDA-F165164EC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75F77C-CCE2-489A-B226-373E6213EC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987245-7D04-4AFF-9BDB-E9D9BCFBA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77FF5D6B-7802-442B-A07C-08ECEB3708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770" y="1062770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Funktion </a:t>
            </a:r>
            <a:r>
              <a:rPr lang="de-DE" i="1" dirty="0"/>
              <a:t>λ(t) </a:t>
            </a:r>
            <a:r>
              <a:rPr lang="de-DE" dirty="0"/>
              <a:t>soll durch eine Wahrscheinlichkeitsfunkton </a:t>
            </a:r>
            <a:r>
              <a:rPr lang="de-DE" i="1" dirty="0"/>
              <a:t>λ‘(t) </a:t>
            </a:r>
            <a:r>
              <a:rPr lang="de-DE" dirty="0"/>
              <a:t>approximiert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Frequenzspektrum muss ermittelt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inkrementelle Fouriertransformation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DB269F2A-6E94-42EE-8EBD-D0E676B479A7}"/>
              </a:ext>
            </a:extLst>
          </p:cNvPr>
          <p:cNvSpPr txBox="1">
            <a:spLocks/>
          </p:cNvSpPr>
          <p:nvPr/>
        </p:nvSpPr>
        <p:spPr>
          <a:xfrm>
            <a:off x="4644008" y="1062246"/>
            <a:ext cx="4321175" cy="3332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None/>
              <a:tabLst/>
              <a:defRPr lang="de-DE" sz="20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269875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2pPr>
            <a:lvl3pPr marL="538163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3pPr>
            <a:lvl4pPr marL="808038" marR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6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4pPr>
            <a:lvl5pPr marL="269875" marR="0" indent="-1746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3" pitchFamily="18" charset="2"/>
              <a:buChar char="Æ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5pPr>
            <a:lvl6pPr marL="538163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Einfluss eines periodischen Prozesses auf den Zellzustand </a:t>
            </a:r>
            <a:r>
              <a:rPr lang="de-DE" i="1" dirty="0"/>
              <a:t>s(t)</a:t>
            </a:r>
            <a:r>
              <a:rPr lang="de-DE" dirty="0"/>
              <a:t> wird bestimmt durch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Periodendauer </a:t>
            </a:r>
            <a:r>
              <a:rPr lang="de-DE" i="1" dirty="0"/>
              <a:t>T</a:t>
            </a:r>
            <a:r>
              <a:rPr lang="de-DE" dirty="0"/>
              <a:t> von einer Woche wird festgelegt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Mittelung von Werten innerhalb korrespondierender Zeitintervalle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zukünftige Personenraten </a:t>
            </a:r>
            <a:r>
              <a:rPr lang="de-DE" i="1" dirty="0"/>
              <a:t>λ(t) </a:t>
            </a:r>
            <a:r>
              <a:rPr lang="de-DE" dirty="0"/>
              <a:t>der Zelle können berechnet werden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904EAD-B958-4AB5-AD5B-08244939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90" y="1736682"/>
            <a:ext cx="1409822" cy="3048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72D805-DDCC-41A4-B2EB-4350523D7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789653"/>
            <a:ext cx="3384376" cy="59278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10A8972-EEBA-4106-A0ED-2364F52301A0}"/>
              </a:ext>
            </a:extLst>
          </p:cNvPr>
          <p:cNvSpPr txBox="1"/>
          <p:nvPr/>
        </p:nvSpPr>
        <p:spPr>
          <a:xfrm>
            <a:off x="381022" y="4259936"/>
            <a:ext cx="4604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Personenraten-Approximation einer Zelle</a:t>
            </a:r>
          </a:p>
        </p:txBody>
      </p:sp>
    </p:spTree>
    <p:extLst>
      <p:ext uri="{BB962C8B-B14F-4D97-AF65-F5344CB8AC3E}">
        <p14:creationId xmlns:p14="http://schemas.microsoft.com/office/powerpoint/2010/main" val="191996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1521" y="1635646"/>
            <a:ext cx="5328592" cy="432048"/>
          </a:xfrm>
        </p:spPr>
        <p:txBody>
          <a:bodyPr>
            <a:noAutofit/>
          </a:bodyPr>
          <a:lstStyle/>
          <a:p>
            <a:r>
              <a:rPr lang="de-DE" sz="2000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251520" y="1131590"/>
            <a:ext cx="8640960" cy="360040"/>
          </a:xfrm>
        </p:spPr>
        <p:txBody>
          <a:bodyPr/>
          <a:lstStyle/>
          <a:p>
            <a:r>
              <a:rPr lang="de-DE" dirty="0"/>
              <a:t>Abschlussvortrag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705C4E52-1B69-40B6-9B26-0AED1FE13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344077"/>
              </p:ext>
            </p:extLst>
          </p:nvPr>
        </p:nvGraphicFramePr>
        <p:xfrm>
          <a:off x="5796135" y="1707654"/>
          <a:ext cx="3096344" cy="263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076523" imgH="3474341" progId="AcroExch.Document.DC">
                  <p:embed/>
                </p:oleObj>
              </mc:Choice>
              <mc:Fallback>
                <p:oleObj name="Acrobat Document" r:id="rId2" imgW="4076523" imgH="3474341" progId="AcroExch.Document.DC">
                  <p:embed/>
                  <p:pic>
                    <p:nvPicPr>
                      <p:cNvPr id="21" name="Objekt 20">
                        <a:extLst>
                          <a:ext uri="{FF2B5EF4-FFF2-40B4-BE49-F238E27FC236}">
                            <a16:creationId xmlns:a16="http://schemas.microsoft.com/office/drawing/2014/main" id="{A722656B-ACD3-4652-BE79-DD23479A81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6135" y="1707654"/>
                        <a:ext cx="3096344" cy="2639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9FC44-771B-4A58-BAE3-30F77A03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Messdatenverarbeitung Server-seitig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817E87-F43D-4B00-BE28-BD77063C32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II – quantitative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848F61-B976-4111-AC71-54A45B05A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BF8825A-1A47-47B9-B598-C862DCF65A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ECDCF101-E011-462F-9981-AF108EE6B7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Daten werden vor Modellberechnung in Trainingsdatensatz und Testdatensatz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optimale Modellordnung </a:t>
            </a:r>
            <a:r>
              <a:rPr lang="de-DE" dirty="0" err="1"/>
              <a:t>l</a:t>
            </a:r>
            <a:r>
              <a:rPr lang="de-DE" baseline="-25000" dirty="0" err="1"/>
              <a:t>opt</a:t>
            </a:r>
            <a:r>
              <a:rPr lang="de-DE" dirty="0"/>
              <a:t> definiert durch minimalen Testfehler </a:t>
            </a:r>
            <a:r>
              <a:rPr lang="el-GR" dirty="0"/>
              <a:t>ε</a:t>
            </a:r>
            <a:r>
              <a:rPr lang="de-DE" baseline="-25000" dirty="0"/>
              <a:t>p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8C6FC76-53D4-446F-968E-5A6C078E2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10261"/>
            <a:ext cx="2880320" cy="6385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4B1FAB4-D63B-4F64-A83B-EAF14F299DF3}"/>
              </a:ext>
            </a:extLst>
          </p:cNvPr>
          <p:cNvSpPr txBox="1"/>
          <p:nvPr/>
        </p:nvSpPr>
        <p:spPr>
          <a:xfrm>
            <a:off x="525038" y="3148790"/>
            <a:ext cx="4604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Gleichung 5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Ermittlung des Prädiktionsfehlers des quantitativen Modells </a:t>
            </a:r>
          </a:p>
        </p:txBody>
      </p:sp>
    </p:spTree>
    <p:extLst>
      <p:ext uri="{BB962C8B-B14F-4D97-AF65-F5344CB8AC3E}">
        <p14:creationId xmlns:p14="http://schemas.microsoft.com/office/powerpoint/2010/main" val="373637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8410A-7934-46B7-826E-FCFDADAB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Aruba-Datensatz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15CE5B-0768-46AE-A9E7-AFFA8BB23B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Datensätze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78CC3C-476B-46E3-9A14-5426A0FA3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99F806C-9F22-47EA-AD12-3CD366932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24307A-DD0A-4AEF-A7DA-281C851EDD3F}"/>
              </a:ext>
            </a:extLst>
          </p:cNvPr>
          <p:cNvSpPr txBox="1"/>
          <p:nvPr/>
        </p:nvSpPr>
        <p:spPr>
          <a:xfrm>
            <a:off x="4932041" y="1275606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rgbClr val="FF0000"/>
                </a:solidFill>
                <a:latin typeface="Calibri" pitchFamily="34" charset="0"/>
              </a:rPr>
              <a:t>Hier Bild von der Aruba-Wohnung einfügen 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F27C1C-42EE-4B8A-A6B9-E03465006E7C}"/>
              </a:ext>
            </a:extLst>
          </p:cNvPr>
          <p:cNvSpPr txBox="1"/>
          <p:nvPr/>
        </p:nvSpPr>
        <p:spPr>
          <a:xfrm>
            <a:off x="250825" y="1131590"/>
            <a:ext cx="43211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Wohnung aufgeteilt in 10 Räume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Personenaufkommen über 16 Wochen aufgezeichnet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Beschränkungen: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lediglich eine Person in der Wohnung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Messung im Minutentakt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Aufteilung: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12 Wochen Trainingsdatensatz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4 Wochen Testdatensatz</a:t>
            </a:r>
          </a:p>
        </p:txBody>
      </p:sp>
      <p:pic>
        <p:nvPicPr>
          <p:cNvPr id="7" name="Grafik 6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521C3C14-CADD-4ECD-8F18-60BD891F3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37" y="768631"/>
            <a:ext cx="4298052" cy="26519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58215B-FB74-451A-BA5D-5C216B91A7CD}"/>
              </a:ext>
            </a:extLst>
          </p:cNvPr>
          <p:cNvSpPr txBox="1"/>
          <p:nvPr/>
        </p:nvSpPr>
        <p:spPr>
          <a:xfrm>
            <a:off x="4812736" y="3420621"/>
            <a:ext cx="4325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Visualisierung des Aruba-Apartments [KKM15]</a:t>
            </a:r>
          </a:p>
        </p:txBody>
      </p:sp>
    </p:spTree>
    <p:extLst>
      <p:ext uri="{BB962C8B-B14F-4D97-AF65-F5344CB8AC3E}">
        <p14:creationId xmlns:p14="http://schemas.microsoft.com/office/powerpoint/2010/main" val="7576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20E52-6D5D-40F6-87E8-AC603A6D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UOL-Datensatz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DB601-781C-4989-97B9-F2DC85503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432117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Bürogebäude mit 85 m</a:t>
            </a:r>
            <a:r>
              <a:rPr lang="de-DE" baseline="30000" dirty="0"/>
              <a:t>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Personendetektionen mit einer Frequenz von 0.5 Hz über einen Zeitraum von 22 Tagen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Gitter mit 3060 Zellen wird über das Büro gelegt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Zellengröße 0.5m x 0.5 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Aufteilung: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zwei Wochen Trainingsdatensatz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eine Woche Testdatensatz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0AA7E0-3D38-4C56-AFEC-EFFBEAA53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Datensätze 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37F864-E441-42CD-807B-678E6F6426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FFB91B-07E2-4FBA-8800-DE7ED0BF4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72E1E-CC78-4F27-9794-6F910C6F8884}"/>
              </a:ext>
            </a:extLst>
          </p:cNvPr>
          <p:cNvSpPr txBox="1"/>
          <p:nvPr/>
        </p:nvSpPr>
        <p:spPr>
          <a:xfrm>
            <a:off x="4788024" y="1131888"/>
            <a:ext cx="4105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rgbClr val="FF0000"/>
                </a:solidFill>
                <a:latin typeface="Calibri" pitchFamily="34" charset="0"/>
              </a:rPr>
              <a:t>Hier Bild von UOL einfügen mit nur leeren Zellen!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E2A083-B40E-41E7-B9B3-FAE50DF48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15" y="699542"/>
            <a:ext cx="4044385" cy="253838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8278E34-0438-46F1-A0B3-18B13660EA61}"/>
              </a:ext>
            </a:extLst>
          </p:cNvPr>
          <p:cNvSpPr txBox="1"/>
          <p:nvPr/>
        </p:nvSpPr>
        <p:spPr>
          <a:xfrm>
            <a:off x="4883973" y="3199534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Skizze des UOL-Gebäudes</a:t>
            </a:r>
          </a:p>
        </p:txBody>
      </p:sp>
    </p:spTree>
    <p:extLst>
      <p:ext uri="{BB962C8B-B14F-4D97-AF65-F5344CB8AC3E}">
        <p14:creationId xmlns:p14="http://schemas.microsoft.com/office/powerpoint/2010/main" val="3045561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69D36-6C8C-43F0-B185-EF6ABABD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Aruba-Datensatz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C3F62C-D96A-4A83-A769-67B96C2193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binäres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D77E9F-1F0B-48C0-BA20-44AB758431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F60C9A3-EE08-4C0B-B25F-7E056E1C7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CFF7066-1326-40C1-9D15-EFB48AAA9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74"/>
            <a:ext cx="4304425" cy="246113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9B79B66-9627-4F23-A8B9-E3FFA58FFA30}"/>
              </a:ext>
            </a:extLst>
          </p:cNvPr>
          <p:cNvSpPr txBox="1"/>
          <p:nvPr/>
        </p:nvSpPr>
        <p:spPr>
          <a:xfrm>
            <a:off x="1" y="3579862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Zellzustand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sowie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Wahrscheinlichkeitsfuntkion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und prognostizierter Zellzustand </a:t>
            </a:r>
            <a:r>
              <a:rPr lang="de-DE" sz="16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s‘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des Schlafzimmers bei unterschiedlichen Intervalldauern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B6D43EA-73E5-41FD-98EF-A5CDA6B81E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59582"/>
            <a:ext cx="4235782" cy="239575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E96E4F-18C5-40D6-8A16-258C861DFE19}"/>
              </a:ext>
            </a:extLst>
          </p:cNvPr>
          <p:cNvSpPr txBox="1"/>
          <p:nvPr/>
        </p:nvSpPr>
        <p:spPr>
          <a:xfrm>
            <a:off x="4571999" y="3579862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9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Zellzustand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sowie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Wahrscheinlichkeitsfuntkion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und prognostizierter Zellzustand </a:t>
            </a:r>
            <a:r>
              <a:rPr lang="de-DE" sz="16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s‘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des Gästeschlafzimmers bei unterschiedlichen Intervalldauern</a:t>
            </a:r>
          </a:p>
        </p:txBody>
      </p:sp>
    </p:spTree>
    <p:extLst>
      <p:ext uri="{BB962C8B-B14F-4D97-AF65-F5344CB8AC3E}">
        <p14:creationId xmlns:p14="http://schemas.microsoft.com/office/powerpoint/2010/main" val="3087415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B9BEE-0117-4D6F-83A5-7228B782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Aruba-Datensatz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7FA13B-08A3-4C78-B89C-80D762BB76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binäres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C497C-1A22-466E-A835-C551E6EA9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4E8B72-E08D-447B-8A76-122C029954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8522B23-E164-4D67-BA7D-5F35B1FE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14017"/>
            <a:ext cx="3093988" cy="119644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62D7D5F-141D-47D2-9377-0DC293BF13A5}"/>
              </a:ext>
            </a:extLst>
          </p:cNvPr>
          <p:cNvSpPr txBox="1"/>
          <p:nvPr/>
        </p:nvSpPr>
        <p:spPr>
          <a:xfrm>
            <a:off x="178881" y="2267627"/>
            <a:ext cx="3024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Tabelle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Prädiktionsfehler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ε</a:t>
            </a:r>
            <a:r>
              <a:rPr lang="de-DE" sz="1600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bei unterschiedlichen Intervalldauern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D6A7658-9CA5-45F6-8CDE-5AD268A6B2E8}"/>
              </a:ext>
            </a:extLst>
          </p:cNvPr>
          <p:cNvSpPr txBox="1"/>
          <p:nvPr/>
        </p:nvSpPr>
        <p:spPr>
          <a:xfrm>
            <a:off x="4572000" y="1203598"/>
            <a:ext cx="4464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  mit geringeren Prädiktionsfehlern als statische Modelle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Fehlerberechung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für Räume mit min. </a:t>
            </a:r>
          </a:p>
          <a:p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    5 % Belegtheit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Modell-Limitationen</a:t>
            </a:r>
          </a:p>
        </p:txBody>
      </p:sp>
    </p:spTree>
    <p:extLst>
      <p:ext uri="{BB962C8B-B14F-4D97-AF65-F5344CB8AC3E}">
        <p14:creationId xmlns:p14="http://schemas.microsoft.com/office/powerpoint/2010/main" val="2613632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54560-60C0-47F6-B1A2-201657D7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UOL-Datensatz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CD2D91-1CF5-4B4E-92B2-FBFE2BD8E8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binäres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FF6846-281D-4BB2-99D2-C45743087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44F74ED-3043-4027-A031-684E25D70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ADE4AB-C1DA-45D5-9421-6DF1B90E6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304"/>
            <a:ext cx="4536503" cy="25569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57C96-E1B3-4020-8E21-C2980BD621DC}"/>
              </a:ext>
            </a:extLst>
          </p:cNvPr>
          <p:cNvSpPr txBox="1"/>
          <p:nvPr/>
        </p:nvSpPr>
        <p:spPr>
          <a:xfrm>
            <a:off x="-17749" y="3560652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Zellzustand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sowie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Wahrscheinlichkeitsfuntkion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und prognostizierter Zellzustand </a:t>
            </a:r>
            <a:r>
              <a:rPr lang="de-DE" sz="16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s‘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einer Beispielzelle des UOL-Datensatzes bei unterschiedlichen Intervalldauern</a:t>
            </a:r>
          </a:p>
        </p:txBody>
      </p:sp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117C14C-C378-47FA-9ECA-7DFA2B153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93" y="1065018"/>
            <a:ext cx="3048264" cy="1204064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EC8132-0BAF-4A88-8D3B-E6329B7FEC89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927593" y="2242211"/>
            <a:ext cx="30482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Tabelle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Prädiktionsfehler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ε</a:t>
            </a:r>
            <a:r>
              <a:rPr lang="de-DE" sz="1600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bei unterschiedlichen Intervalldauern</a:t>
            </a:r>
          </a:p>
        </p:txBody>
      </p:sp>
    </p:spTree>
    <p:extLst>
      <p:ext uri="{BB962C8B-B14F-4D97-AF65-F5344CB8AC3E}">
        <p14:creationId xmlns:p14="http://schemas.microsoft.com/office/powerpoint/2010/main" val="89932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83BD7-EFC7-4A85-A9A9-E52F34B5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UOL-</a:t>
            </a:r>
            <a:r>
              <a:rPr lang="de-DE" dirty="0" err="1"/>
              <a:t>Datesatz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717029-B80C-40CD-882A-7673B34F51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binäres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22DCAF-FA8E-473F-B600-07E57F8D6A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1C5EBE-7170-4B59-8F2C-5CD5274B2F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B4AD94E-8661-4E9F-8505-CA572B9FB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692023"/>
            <a:ext cx="3559897" cy="21160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C27F0B6-A5DC-475D-968B-788403306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590"/>
            <a:ext cx="4644008" cy="27290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0584796-34DD-430A-90FA-3C141595A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6" y="2808046"/>
            <a:ext cx="3596989" cy="208377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88800C0-B31D-42F0-98CF-340AEF11B915}"/>
              </a:ext>
            </a:extLst>
          </p:cNvPr>
          <p:cNvSpPr txBox="1"/>
          <p:nvPr/>
        </p:nvSpPr>
        <p:spPr>
          <a:xfrm>
            <a:off x="0" y="3802858"/>
            <a:ext cx="4325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Vergleich statisches Modell mit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</a:t>
            </a:r>
          </a:p>
        </p:txBody>
      </p:sp>
    </p:spTree>
    <p:extLst>
      <p:ext uri="{BB962C8B-B14F-4D97-AF65-F5344CB8AC3E}">
        <p14:creationId xmlns:p14="http://schemas.microsoft.com/office/powerpoint/2010/main" val="2957385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26048-D022-4C5B-896C-080903B8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Aruba-Datensatz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C472C3-568D-491C-B8B6-E33FBCE982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quantitatives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7FD3BB-7DFA-4DE6-BE27-F7C010592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C866F10-5095-4FFF-B277-13A9F5608D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0C98B0-0365-4899-8283-F1430DB86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803"/>
            <a:ext cx="4464496" cy="25429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98E34E4-5069-412B-8F89-9111F5848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41170"/>
            <a:ext cx="4459810" cy="254298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99A2CF8-87A1-4D78-B0C6-C233D1A39F42}"/>
              </a:ext>
            </a:extLst>
          </p:cNvPr>
          <p:cNvSpPr txBox="1"/>
          <p:nvPr/>
        </p:nvSpPr>
        <p:spPr>
          <a:xfrm>
            <a:off x="69627" y="3620994"/>
            <a:ext cx="4325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Personenrate </a:t>
            </a:r>
            <a:r>
              <a:rPr lang="el-GR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des Schlafzimmers bei Intervalldauer von 600 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03F0A25-00D8-4611-92BB-D1DB1CD37232}"/>
              </a:ext>
            </a:extLst>
          </p:cNvPr>
          <p:cNvSpPr txBox="1"/>
          <p:nvPr/>
        </p:nvSpPr>
        <p:spPr>
          <a:xfrm>
            <a:off x="4644008" y="3620994"/>
            <a:ext cx="4325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Personenrate </a:t>
            </a:r>
            <a:r>
              <a:rPr lang="el-GR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des Gästeschlafzimmers bei Intervalldauer von 600 s</a:t>
            </a:r>
          </a:p>
        </p:txBody>
      </p:sp>
    </p:spTree>
    <p:extLst>
      <p:ext uri="{BB962C8B-B14F-4D97-AF65-F5344CB8AC3E}">
        <p14:creationId xmlns:p14="http://schemas.microsoft.com/office/powerpoint/2010/main" val="3790659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D35FD-4741-4AAC-A29F-E7E215C4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Aruba-Datensatz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DFEE19-0255-48DC-B07C-62F7CE2896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quantitatives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08BD0E-47DD-4A0E-9E0A-F534B5657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8078CCA-4274-43CC-AC2C-B867A964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7667A1A-8034-4913-9383-D42A14FA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" y="1131589"/>
            <a:ext cx="4191538" cy="107109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B272A9D-D2BA-43FC-9567-6FF2733974CA}"/>
              </a:ext>
            </a:extLst>
          </p:cNvPr>
          <p:cNvSpPr txBox="1"/>
          <p:nvPr/>
        </p:nvSpPr>
        <p:spPr>
          <a:xfrm>
            <a:off x="4700195" y="1007997"/>
            <a:ext cx="4464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-Modelle  mit geringeren Prädiktionsfehlern als statische Modelle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Fehlerberechnung für Räume mit min. </a:t>
            </a:r>
          </a:p>
          <a:p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    5 % Belegtheit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Modell-Limitationen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CA2D9E-AD1C-44F0-8408-65DE8B33B60C}"/>
              </a:ext>
            </a:extLst>
          </p:cNvPr>
          <p:cNvSpPr txBox="1"/>
          <p:nvPr/>
        </p:nvSpPr>
        <p:spPr>
          <a:xfrm>
            <a:off x="179512" y="2217933"/>
            <a:ext cx="4473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Tabelle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Prädiktionsfehler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ε</a:t>
            </a:r>
            <a:r>
              <a:rPr lang="de-DE" sz="1600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bei unterschiedlichen Intervalldauern</a:t>
            </a:r>
          </a:p>
        </p:txBody>
      </p:sp>
    </p:spTree>
    <p:extLst>
      <p:ext uri="{BB962C8B-B14F-4D97-AF65-F5344CB8AC3E}">
        <p14:creationId xmlns:p14="http://schemas.microsoft.com/office/powerpoint/2010/main" val="3673700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3533-0FB3-4AB2-B79F-E9801CB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UOL-Datensatz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E19A37-6300-424F-A85A-B8E16F5DA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quantitatives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F4419E-BF7A-4616-809A-009F087A6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17379CA-670D-4F1A-B7A3-CE1A54806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E493EA-3CBD-4167-8DD0-4765A2CFF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" y="983038"/>
            <a:ext cx="4354520" cy="23808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2A7BC2-E4FE-4325-BB4D-1C0FDF0AB998}"/>
              </a:ext>
            </a:extLst>
          </p:cNvPr>
          <p:cNvSpPr txBox="1"/>
          <p:nvPr/>
        </p:nvSpPr>
        <p:spPr>
          <a:xfrm>
            <a:off x="47127" y="3363838"/>
            <a:ext cx="4325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Personenraten </a:t>
            </a:r>
            <a:r>
              <a:rPr lang="el-GR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λ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(t) einer Beispielzelle (UOL) mit Intervalldauer von 600 s</a:t>
            </a:r>
          </a:p>
        </p:txBody>
      </p:sp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B5BEE29-1C1B-43B6-8477-C77FF2D2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30029"/>
            <a:ext cx="4126077" cy="1061393"/>
          </a:xfrm>
          <a:prstGeom prst="rect">
            <a:avLst/>
          </a:prstGeom>
        </p:spPr>
      </p:pic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6F595E01-E797-450B-A808-6CEFF7B86450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4862083" y="2157205"/>
            <a:ext cx="417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Tabelle </a:t>
            </a:r>
            <a:r>
              <a:rPr lang="de-DE" sz="1600" b="1" dirty="0"/>
              <a:t>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Prädiktionsfehler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ε</a:t>
            </a:r>
            <a:r>
              <a:rPr lang="de-DE" sz="1600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bei unterschiedlichen Intervalldauern</a:t>
            </a:r>
          </a:p>
        </p:txBody>
      </p:sp>
    </p:spTree>
    <p:extLst>
      <p:ext uri="{BB962C8B-B14F-4D97-AF65-F5344CB8AC3E}">
        <p14:creationId xmlns:p14="http://schemas.microsoft.com/office/powerpoint/2010/main" val="156806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des Vortrags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Allgemeines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Einleitung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Fragestellung und Motivation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existierende Ansätze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Binäre Zustandsmodelle: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Server-Client-Struktur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1693462-71AF-4CB6-A3AC-BB4A71AF84D2}"/>
              </a:ext>
            </a:extLst>
          </p:cNvPr>
          <p:cNvSpPr txBox="1">
            <a:spLocks/>
          </p:cNvSpPr>
          <p:nvPr/>
        </p:nvSpPr>
        <p:spPr>
          <a:xfrm>
            <a:off x="4283968" y="1107709"/>
            <a:ext cx="4824536" cy="3332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None/>
              <a:tabLst/>
              <a:defRPr lang="de-DE" sz="20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269875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2pPr>
            <a:lvl3pPr marL="538163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3pPr>
            <a:lvl4pPr marL="808038" marR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6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4pPr>
            <a:lvl5pPr marL="269875" marR="0" indent="-1746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3" pitchFamily="18" charset="2"/>
              <a:buChar char="Æ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5pPr>
            <a:lvl6pPr marL="538163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Quantitative Zustandsmodelle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Server-Client-Struktur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Evaluation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der Datensätze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binären 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quantitativen 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Zusammenfassung und Ausblick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A7D6776-3B44-4CCD-A851-09E710B9B6E5}"/>
              </a:ext>
            </a:extLst>
          </p:cNvPr>
          <p:cNvCxnSpPr/>
          <p:nvPr/>
        </p:nvCxnSpPr>
        <p:spPr bwMode="auto">
          <a:xfrm>
            <a:off x="4211960" y="726581"/>
            <a:ext cx="0" cy="412509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4F690-19E6-4F86-A7F1-9121EA54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UOL-Datensatz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FC7EB-66ED-4092-8600-A8950CF759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– quantitatives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528D1-CB0E-447E-AA30-2808FBB99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FDE80E2-588A-42FF-9B58-23BD97B74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85F374F-77E3-4123-8DE8-C08B00997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153"/>
            <a:ext cx="4503379" cy="28821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1E9A78-3139-4B91-BA8A-FB2EE9EA3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88" y="820517"/>
            <a:ext cx="3222697" cy="212667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1AE9F6C-7A28-49FF-BF06-A27E05995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02" y="2961106"/>
            <a:ext cx="3289125" cy="207149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C23614D-3ECC-4922-BEE8-25A354843BD8}"/>
              </a:ext>
            </a:extLst>
          </p:cNvPr>
          <p:cNvSpPr txBox="1"/>
          <p:nvPr/>
        </p:nvSpPr>
        <p:spPr>
          <a:xfrm>
            <a:off x="5138" y="3946106"/>
            <a:ext cx="4325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8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Vergleich statisches Modell mit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</a:t>
            </a:r>
          </a:p>
        </p:txBody>
      </p:sp>
    </p:spTree>
    <p:extLst>
      <p:ext uri="{BB962C8B-B14F-4D97-AF65-F5344CB8AC3E}">
        <p14:creationId xmlns:p14="http://schemas.microsoft.com/office/powerpoint/2010/main" val="1481636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E97B5-8706-47CB-9799-34935573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2A2482-53B1-4567-AF90-E44A11AAF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Ergebnisse: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 err="1"/>
              <a:t>FreMEn</a:t>
            </a:r>
            <a:r>
              <a:rPr lang="de-DE" dirty="0"/>
              <a:t>-Modelle mit geringeren Prädiktionsfehlern als statische Modelle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Modell-Limitationen für Zellen mit geringer Belegtheits-Quote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Aktualisierung des Modells intervallweise möglich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Ausblick: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komplette Übersicht der Karte durch mobilen Roboter nicht gegeben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lediglich Stichproben der Grundgesamtheit vorhanden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tatsächliche Personendaten müssen geschätzt werden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Entscheidungskriterien für Konfidenzintervalle notwendig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8C16CE-D552-4AAD-9D5F-105A322CD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110BB2-2D55-4784-A5FB-B526CC9264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F21E356-1AD5-4A27-8C6B-930D76A80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417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672860"/>
              </p:ext>
            </p:extLst>
          </p:nvPr>
        </p:nvGraphicFramePr>
        <p:xfrm>
          <a:off x="250824" y="1131590"/>
          <a:ext cx="8353622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Entwurf eines Softwaresystems zur dynamischen Umgebungsmodellierung in industriellen indoor-Umgebungen, als Basistechnologie für Location-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Services, Arne Wendt, Masterarbeit, TUHH, IFPT, 2018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KKM15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Wher‘s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waldo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at time t?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using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spatio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-temporal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models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mobile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robot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search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Miroslav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Kulich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Lenka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Mudrova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Rares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amburs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2015 IEEE International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Coference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on Robotics and Automation</a:t>
                      </a:r>
                      <a:endParaRPr lang="de-DE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685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032F1-E219-44F5-A321-FBC88BA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Fragestellung und Motivation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CE3ADE-19B3-4321-9E91-3D408443E4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mobile Roboter finden immer mehr Einzug in von Menschen besiedelten Umgebungen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Serviceroboter interagieren mit Personen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effektive Erfüllung der Aufgaben erfordert Modell der Umgebung des Roboters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 als Features der Umgebung müssen ebenfalls modelliert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Personenverteilung in der Umgebung nicht statisch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Personen-Auftrittswahrscheinlichkeiten als Funktionen der Zeit darstellen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ED2BAF-5124-460A-8BA6-E192227726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AA29F-3F77-4F53-BDFF-493AAF837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EDFC82-F8B5-4F9B-83B3-491CF8F8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22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D2EB2-7048-48D9-89AE-4C391C8F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7F528D-7FB9-4ADF-8500-A7075D002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85B871-325A-4086-B727-CC6AA8197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D591A6-B5D8-4B32-A463-11A4CCAD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353623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FreMEn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einer Umgebung in finite Bereiche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einzelne Räume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Zellen eines Gitters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 können zu diskreten Zeitpunkten „belegt“ (1) oder „leer“ (0) sein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Beobachtung der Umgebung über viele diskrete Zeitpunkte resultiert in binärem Vektor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jede Zelle wird durch einen separaten Vektor dargestellt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B94E3D2-8596-48D3-B676-00C91A4BF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00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AB42-16AE-46C3-AC96-5A245E4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121B84-8E64-4331-B80E-6D90ED0BE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81E6D8-481C-456D-81DC-C0A2DA9C96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F3AF24-1C72-49C7-BCE2-410A69293B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</a:t>
            </a:r>
            <a:r>
              <a:rPr lang="de-DE" i="1" dirty="0"/>
              <a:t>s(t) </a:t>
            </a:r>
            <a:r>
              <a:rPr lang="de-DE" dirty="0"/>
              <a:t>werden mittels Fourier-transformiert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Frequenzen mit den größten Amplituden werden ermittelt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Rücktransformation erfolgt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Ergebnis: Zellzustands-Wahrscheinlichkeit </a:t>
            </a:r>
            <a:r>
              <a:rPr lang="de-DE" i="1" dirty="0"/>
              <a:t>p(t) </a:t>
            </a:r>
            <a:r>
              <a:rPr lang="de-DE" dirty="0"/>
              <a:t>als Funktion der Zeit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Schätzung des Zellzustands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 </a:t>
            </a:r>
            <a:r>
              <a:rPr lang="de-DE" i="1" dirty="0"/>
              <a:t>c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Anzahl der Frequenzen bestimmt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B9C4CD-8EB4-4528-9B60-49EFB47C9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C04D93-1453-4F08-B1DB-A47509C0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1F6CD94-E6DD-4947-8893-861143DA6801}"/>
              </a:ext>
            </a:extLst>
          </p:cNvPr>
          <p:cNvSpPr txBox="1"/>
          <p:nvPr/>
        </p:nvSpPr>
        <p:spPr>
          <a:xfrm>
            <a:off x="4379577" y="3683721"/>
            <a:ext cx="473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Veranschaulichung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[KRA17]</a:t>
            </a:r>
          </a:p>
        </p:txBody>
      </p:sp>
    </p:spTree>
    <p:extLst>
      <p:ext uri="{BB962C8B-B14F-4D97-AF65-F5344CB8AC3E}">
        <p14:creationId xmlns:p14="http://schemas.microsoft.com/office/powerpoint/2010/main" val="388130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33846-6978-449D-A1CD-6974D9F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BE169-F754-47EA-9B0D-0FC271BAB6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Merkmale </a:t>
            </a:r>
            <a:r>
              <a:rPr lang="de-DE" dirty="0" err="1"/>
              <a:t>FreMEn</a:t>
            </a:r>
            <a:r>
              <a:rPr lang="de-DE" dirty="0"/>
              <a:t>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räumlich und zeitlich diskrete Darstellung von Zellzuständen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Zellzustände nicht statisch, sondern Funktionen der Zeit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speichereffizient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Frequenzen, Amplituden, Phasenversätze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C932D3-AD44-48D6-B84D-61BE4DF94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DD6A77-F79F-499A-92E8-F5FCCFC4C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F2B87A-39BD-4953-94F9-60DBCAB7B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67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DE985-A991-474C-BA5D-B77FB901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01E97C-C9D1-4E97-BF3D-1BE867A74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504125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eine Umgebung wird in Zellen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Personendetektionen werden innerhalb eines Gesamtzeitraumes aufgenommen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des Zeitraumes in Intervalldauern </a:t>
            </a:r>
            <a:r>
              <a:rPr lang="el-GR" dirty="0"/>
              <a:t>Δ</a:t>
            </a:r>
            <a:r>
              <a:rPr lang="de-DE" i="1" dirty="0"/>
              <a:t>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resultiert aus limitierter Beobachtbarkeit der Umgebung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Binäres Modell: Beschränkung des Zellzustands </a:t>
            </a:r>
            <a:r>
              <a:rPr lang="de-DE" i="1" dirty="0"/>
              <a:t>s(t) </a:t>
            </a:r>
            <a:r>
              <a:rPr lang="de-DE" dirty="0"/>
              <a:t>auf {0, 1}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CE3805-B4A9-45A6-8080-D2C9893FA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2FFB7-4BE9-4E0E-A6EE-7CA6E33561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6CA0A5-1A18-404C-BF21-2D99520F5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1C8053-2E1D-49D9-A464-5BD4A3C1E1C9}"/>
              </a:ext>
            </a:extLst>
          </p:cNvPr>
          <p:cNvSpPr txBox="1"/>
          <p:nvPr/>
        </p:nvSpPr>
        <p:spPr>
          <a:xfrm>
            <a:off x="5666800" y="1203599"/>
            <a:ext cx="3369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Bilder binär für ein Zeitintervall und dann aufsummiert für eine Periodendauer mit Beschränkung auf {0, 1}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16EBB7-C33E-4E80-A611-AA321458A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13" y="848434"/>
            <a:ext cx="3936587" cy="26109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50DD641-DE26-40DF-AAD5-0E0318DA0442}"/>
              </a:ext>
            </a:extLst>
          </p:cNvPr>
          <p:cNvSpPr txBox="1"/>
          <p:nvPr/>
        </p:nvSpPr>
        <p:spPr>
          <a:xfrm>
            <a:off x="5217037" y="3336843"/>
            <a:ext cx="3926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2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 Intervall </a:t>
            </a:r>
          </a:p>
        </p:txBody>
      </p:sp>
    </p:spTree>
    <p:extLst>
      <p:ext uri="{BB962C8B-B14F-4D97-AF65-F5344CB8AC3E}">
        <p14:creationId xmlns:p14="http://schemas.microsoft.com/office/powerpoint/2010/main" val="63031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4F2BC-A095-4CA8-BCE4-4B79ED5B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D75A6-2C1E-4CA4-AD79-F6DADD7F6B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128233-ED01-46EC-A0E0-BC20F2FF6B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0604F8-668F-427F-A366-07C1D1F838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F2DA97-4EFF-4C2C-83CC-05784048C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" y="936270"/>
            <a:ext cx="4464496" cy="29610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2A7B3F-0790-4302-AB92-A638F6231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989393"/>
            <a:ext cx="4384768" cy="28597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689726C-E8B1-48E9-9429-CFD972CCC8F9}"/>
              </a:ext>
            </a:extLst>
          </p:cNvPr>
          <p:cNvSpPr txBox="1"/>
          <p:nvPr/>
        </p:nvSpPr>
        <p:spPr>
          <a:xfrm>
            <a:off x="179512" y="3780845"/>
            <a:ext cx="4603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3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Personendetektionen binär für ein Intervall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6E9AF1-D736-48C9-9A65-CC02851AE6EE}"/>
              </a:ext>
            </a:extLst>
          </p:cNvPr>
          <p:cNvSpPr txBox="1"/>
          <p:nvPr/>
        </p:nvSpPr>
        <p:spPr>
          <a:xfrm>
            <a:off x="4783262" y="3765017"/>
            <a:ext cx="4325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4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: Personendetektionen binär für einen Tag </a:t>
            </a:r>
          </a:p>
        </p:txBody>
      </p:sp>
    </p:spTree>
    <p:extLst>
      <p:ext uri="{BB962C8B-B14F-4D97-AF65-F5344CB8AC3E}">
        <p14:creationId xmlns:p14="http://schemas.microsoft.com/office/powerpoint/2010/main" val="1694636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1861</Words>
  <Application>Microsoft Office PowerPoint</Application>
  <PresentationFormat>Bildschirmpräsentation (16:9)</PresentationFormat>
  <Paragraphs>309</Paragraphs>
  <Slides>38</Slides>
  <Notes>0</Notes>
  <HiddenSlides>6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Agfa Rotis Sans Serif</vt:lpstr>
      <vt:lpstr>Arial</vt:lpstr>
      <vt:lpstr>Wingdings 3</vt:lpstr>
      <vt:lpstr>Calibri</vt:lpstr>
      <vt:lpstr>Courier New</vt:lpstr>
      <vt:lpstr>Wingdings</vt:lpstr>
      <vt:lpstr>Symbol</vt:lpstr>
      <vt:lpstr>Studentenrunde_Robotik</vt:lpstr>
      <vt:lpstr>Acrobat Document</vt:lpstr>
      <vt:lpstr>Hinweise</vt:lpstr>
      <vt:lpstr>Frequenzbasierte Modellierung zur Prädiktion von Personen-Auftrittswahrscheinlichkeiten</vt:lpstr>
      <vt:lpstr>Gliederung des Vortrags</vt:lpstr>
      <vt:lpstr>Fragestellung und Motivation</vt:lpstr>
      <vt:lpstr>Existierende Ansätze</vt:lpstr>
      <vt:lpstr>Existierende Ansätze - FreMEn</vt:lpstr>
      <vt:lpstr>Existierende Ansätze - Fremen</vt:lpstr>
      <vt:lpstr>Messdatenermittlung</vt:lpstr>
      <vt:lpstr>Messdatenermittlung</vt:lpstr>
      <vt:lpstr>Messdatenermittlung</vt:lpstr>
      <vt:lpstr>Server-Client-Struktur</vt:lpstr>
      <vt:lpstr>Messdatenverarbeitung Server-seitig</vt:lpstr>
      <vt:lpstr>Messdatenverarbeitung Server-seitig</vt:lpstr>
      <vt:lpstr>Messdatenverarbeitung Server-seitig</vt:lpstr>
      <vt:lpstr>Messdatenverarbeitung Server-seitig</vt:lpstr>
      <vt:lpstr>Messdatenermittlung</vt:lpstr>
      <vt:lpstr>Messdatenermittlung</vt:lpstr>
      <vt:lpstr>Server-Client-Struktur</vt:lpstr>
      <vt:lpstr>Messdatenverarbeitung Server-seitig</vt:lpstr>
      <vt:lpstr>Messdatenverarbeitung Server-seitig</vt:lpstr>
      <vt:lpstr>Aruba-Datensatz</vt:lpstr>
      <vt:lpstr>UOL-Datensatz</vt:lpstr>
      <vt:lpstr>Aruba-Datensatz</vt:lpstr>
      <vt:lpstr>Aruba-Datensatz</vt:lpstr>
      <vt:lpstr>UOL-Datensatz</vt:lpstr>
      <vt:lpstr>UOL-Datesatz</vt:lpstr>
      <vt:lpstr>Aruba-Datensatz</vt:lpstr>
      <vt:lpstr>Aruba-Datensatz</vt:lpstr>
      <vt:lpstr>UOL-Datensatz</vt:lpstr>
      <vt:lpstr>UOL-Datensatz</vt:lpstr>
      <vt:lpstr>PowerPoint-Präsentation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134</cp:revision>
  <dcterms:created xsi:type="dcterms:W3CDTF">2020-09-15T12:00:16Z</dcterms:created>
  <dcterms:modified xsi:type="dcterms:W3CDTF">2021-02-01T10:24:18Z</dcterms:modified>
</cp:coreProperties>
</file>